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62" r:id="rId2"/>
    <p:sldId id="256" r:id="rId3"/>
    <p:sldId id="257" r:id="rId4"/>
    <p:sldId id="258" r:id="rId5"/>
    <p:sldId id="259" r:id="rId6"/>
    <p:sldId id="260" r:id="rId7"/>
    <p:sldId id="263" r:id="rId8"/>
    <p:sldId id="264" r:id="rId9"/>
    <p:sldId id="265"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09/08/1441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09/08/1441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09/08/1441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09/08/1441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09/08/1441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09/08/1441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09/08/1441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503040"/>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ar-EG" dirty="0" smtClean="0">
                <a:solidFill>
                  <a:srgbClr val="FF0000"/>
                </a:solidFill>
                <a:cs typeface="PT Bold Heading" pitchFamily="2" charset="-78"/>
              </a:rPr>
              <a:t>مقرر الإذاعات والقنوات الإقليمية</a:t>
            </a:r>
            <a:br>
              <a:rPr lang="ar-EG" dirty="0" smtClean="0">
                <a:solidFill>
                  <a:srgbClr val="FF0000"/>
                </a:solidFill>
                <a:cs typeface="PT Bold Heading" pitchFamily="2" charset="-78"/>
              </a:rPr>
            </a:br>
            <a:r>
              <a:rPr lang="ar-EG" dirty="0" smtClean="0">
                <a:solidFill>
                  <a:srgbClr val="FF0000"/>
                </a:solidFill>
                <a:cs typeface="PT Bold Heading" pitchFamily="2" charset="-78"/>
              </a:rPr>
              <a:t>المحاضرة الثالثة</a:t>
            </a:r>
            <a:endParaRPr lang="en-US" dirty="0">
              <a:solidFill>
                <a:srgbClr val="FF0000"/>
              </a:solidFill>
              <a:cs typeface="PT Bold Heading" pitchFamily="2" charset="-78"/>
            </a:endParaRPr>
          </a:p>
        </p:txBody>
      </p:sp>
      <p:sp>
        <p:nvSpPr>
          <p:cNvPr id="3" name="Content Placeholder 2"/>
          <p:cNvSpPr>
            <a:spLocks noGrp="1"/>
          </p:cNvSpPr>
          <p:nvPr>
            <p:ph sz="half" idx="1"/>
          </p:nvPr>
        </p:nvSpPr>
        <p:spPr>
          <a:xfrm>
            <a:off x="2555776" y="2276872"/>
            <a:ext cx="4038600" cy="4434840"/>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a:buClr>
                <a:srgbClr val="0BD0D9"/>
              </a:buClr>
              <a:buSzPct val="95000"/>
              <a:buNone/>
            </a:pPr>
            <a:r>
              <a:rPr lang="ar-EG" sz="3700" dirty="0" smtClean="0">
                <a:solidFill>
                  <a:prstClr val="black"/>
                </a:solidFill>
                <a:latin typeface="Constantia"/>
                <a:cs typeface="PT Bold Heading" pitchFamily="2" charset="-78"/>
              </a:rPr>
              <a:t>إعداد:</a:t>
            </a:r>
            <a:endParaRPr lang="ar-EG"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د. غادة ممدوح </a:t>
            </a:r>
            <a:endParaRPr lang="ar-EG" sz="3700" dirty="0" smtClean="0">
              <a:solidFill>
                <a:prstClr val="black"/>
              </a:solidFill>
              <a:latin typeface="Constantia"/>
              <a:cs typeface="PT Bold Heading" pitchFamily="2" charset="-78"/>
            </a:endParaRPr>
          </a:p>
          <a:p>
            <a:pPr marL="0" lvl="0" indent="0" algn="ctr" rtl="1">
              <a:buClr>
                <a:srgbClr val="0BD0D9"/>
              </a:buClr>
              <a:buSzPct val="95000"/>
              <a:buNone/>
            </a:pPr>
            <a:r>
              <a:rPr lang="ar-EG" sz="3700" dirty="0" smtClean="0">
                <a:solidFill>
                  <a:prstClr val="black"/>
                </a:solidFill>
                <a:latin typeface="Constantia"/>
                <a:cs typeface="PT Bold Heading" pitchFamily="2" charset="-78"/>
              </a:rPr>
              <a:t>مدرس </a:t>
            </a:r>
            <a:r>
              <a:rPr lang="ar-EG" sz="3700" dirty="0">
                <a:solidFill>
                  <a:prstClr val="black"/>
                </a:solidFill>
                <a:latin typeface="Constantia"/>
                <a:cs typeface="PT Bold Heading" pitchFamily="2" charset="-78"/>
              </a:rPr>
              <a:t>الإذاعة والتلفزيون </a:t>
            </a:r>
            <a:endParaRPr lang="en-US" sz="3700" dirty="0">
              <a:solidFill>
                <a:prstClr val="black"/>
              </a:solidFill>
              <a:latin typeface="Constantia"/>
              <a:cs typeface="PT Bold Heading" pitchFamily="2" charset="-78"/>
            </a:endParaRPr>
          </a:p>
          <a:p>
            <a:pPr marL="0" lvl="0" indent="0" algn="ctr" rtl="1">
              <a:buClr>
                <a:srgbClr val="0BD0D9"/>
              </a:buClr>
              <a:buSzPct val="95000"/>
              <a:buNone/>
            </a:pPr>
            <a:r>
              <a:rPr lang="ar-EG" sz="3700" dirty="0">
                <a:solidFill>
                  <a:prstClr val="black"/>
                </a:solidFill>
                <a:latin typeface="Constantia"/>
                <a:cs typeface="PT Bold Heading" pitchFamily="2" charset="-78"/>
              </a:rPr>
              <a:t>بقسم </a:t>
            </a:r>
            <a:r>
              <a:rPr lang="ar-EG" sz="3700" dirty="0" smtClean="0">
                <a:solidFill>
                  <a:prstClr val="black"/>
                </a:solidFill>
                <a:latin typeface="Constantia"/>
                <a:cs typeface="PT Bold Heading" pitchFamily="2" charset="-78"/>
              </a:rPr>
              <a:t>الإعلام/كلية </a:t>
            </a:r>
            <a:r>
              <a:rPr lang="ar-EG" sz="3700" dirty="0">
                <a:solidFill>
                  <a:prstClr val="black"/>
                </a:solidFill>
                <a:latin typeface="Constantia"/>
                <a:cs typeface="PT Bold Heading" pitchFamily="2" charset="-78"/>
              </a:rPr>
              <a:t>الآداب/جامعة بنها</a:t>
            </a:r>
            <a:endParaRPr lang="en-US" sz="2600" dirty="0">
              <a:solidFill>
                <a:prstClr val="black"/>
              </a:solidFill>
              <a:latin typeface="Constantia"/>
            </a:endParaRPr>
          </a:p>
          <a:p>
            <a:pPr marL="0" indent="0" algn="r" rtl="1">
              <a:buNone/>
            </a:pPr>
            <a:endParaRPr lang="en-US" dirty="0"/>
          </a:p>
        </p:txBody>
      </p:sp>
    </p:spTree>
    <p:extLst>
      <p:ext uri="{BB962C8B-B14F-4D97-AF65-F5344CB8AC3E}">
        <p14:creationId xmlns:p14="http://schemas.microsoft.com/office/powerpoint/2010/main" val="858890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1000"/>
                                        <p:tgtEl>
                                          <p:spTgt spid="3">
                                            <p:bg/>
                                          </p:spTgt>
                                        </p:tgtEl>
                                      </p:cBhvr>
                                    </p:animEffect>
                                    <p:anim calcmode="lin" valueType="num">
                                      <p:cBhvr>
                                        <p:cTn id="15" dur="1000" fill="hold"/>
                                        <p:tgtEl>
                                          <p:spTgt spid="3">
                                            <p:bg/>
                                          </p:spTgt>
                                        </p:tgtEl>
                                        <p:attrNameLst>
                                          <p:attrName>ppt_x</p:attrName>
                                        </p:attrNameLst>
                                      </p:cBhvr>
                                      <p:tavLst>
                                        <p:tav tm="0">
                                          <p:val>
                                            <p:strVal val="#ppt_x"/>
                                          </p:val>
                                        </p:tav>
                                        <p:tav tm="100000">
                                          <p:val>
                                            <p:strVal val="#ppt_x"/>
                                          </p:val>
                                        </p:tav>
                                      </p:tavLst>
                                    </p:anim>
                                    <p:anim calcmode="lin" valueType="num">
                                      <p:cBhvr>
                                        <p:cTn id="16"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1000"/>
                                        <p:tgtEl>
                                          <p:spTgt spid="3">
                                            <p:txEl>
                                              <p:pRg st="0" end="0"/>
                                            </p:txEl>
                                          </p:spTgt>
                                        </p:tgtEl>
                                      </p:cBhvr>
                                    </p:animEffect>
                                    <p:anim calcmode="lin" valueType="num">
                                      <p:cBhvr>
                                        <p:cTn id="2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fade">
                                      <p:cBhvr>
                                        <p:cTn id="28" dur="1000"/>
                                        <p:tgtEl>
                                          <p:spTgt spid="3">
                                            <p:txEl>
                                              <p:pRg st="1" end="1"/>
                                            </p:txEl>
                                          </p:spTgt>
                                        </p:tgtEl>
                                      </p:cBhvr>
                                    </p:animEffect>
                                    <p:anim calcmode="lin" valueType="num">
                                      <p:cBhvr>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fade">
                                      <p:cBhvr>
                                        <p:cTn id="35" dur="1000"/>
                                        <p:tgtEl>
                                          <p:spTgt spid="3">
                                            <p:txEl>
                                              <p:pRg st="2" end="2"/>
                                            </p:txEl>
                                          </p:spTgt>
                                        </p:tgtEl>
                                      </p:cBhvr>
                                    </p:animEffect>
                                    <p:anim calcmode="lin" valueType="num">
                                      <p:cBhvr>
                                        <p:cTn id="3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1000"/>
                                        <p:tgtEl>
                                          <p:spTgt spid="3">
                                            <p:txEl>
                                              <p:pRg st="3" end="3"/>
                                            </p:txEl>
                                          </p:spTgt>
                                        </p:tgtEl>
                                      </p:cBhvr>
                                    </p:animEffect>
                                    <p:anim calcmode="lin" valueType="num">
                                      <p:cBhvr>
                                        <p:cTn id="4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585067"/>
            <a:ext cx="8640960" cy="6264696"/>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marL="0" indent="0" algn="ctr" rtl="1">
              <a:buNone/>
            </a:pPr>
            <a:r>
              <a:rPr lang="ar-EG" sz="4300" b="1" dirty="0" smtClean="0">
                <a:solidFill>
                  <a:srgbClr val="FF0000"/>
                </a:solidFill>
                <a:ea typeface="Calibri"/>
                <a:cs typeface="PT Bold Heading" pitchFamily="2" charset="-78"/>
              </a:rPr>
              <a:t>1</a:t>
            </a:r>
            <a:endParaRPr lang="en-US" sz="1700" b="1" dirty="0" smtClean="0">
              <a:solidFill>
                <a:srgbClr val="FF0000"/>
              </a:solidFill>
              <a:ea typeface="Calibri"/>
              <a:cs typeface="PT Bold Heading" pitchFamily="2" charset="-78"/>
            </a:endParaRPr>
          </a:p>
          <a:p>
            <a:pPr marL="0" marR="0" indent="0" algn="ctr" rtl="1">
              <a:lnSpc>
                <a:spcPct val="150000"/>
              </a:lnSpc>
              <a:spcBef>
                <a:spcPts val="0"/>
              </a:spcBef>
              <a:spcAft>
                <a:spcPts val="0"/>
              </a:spcAft>
              <a:buNone/>
            </a:pPr>
            <a:r>
              <a:rPr lang="ar-SA" sz="4300" b="1" dirty="0">
                <a:solidFill>
                  <a:srgbClr val="FF0000"/>
                </a:solidFill>
                <a:ea typeface="Calibri"/>
                <a:cs typeface="PT Bold Heading" pitchFamily="2" charset="-78"/>
              </a:rPr>
              <a:t>مفاهيم وأسس الإذاعة المحلية/ الإقليمية:</a:t>
            </a:r>
            <a:endParaRPr lang="en-US" sz="4300" b="1" dirty="0">
              <a:solidFill>
                <a:srgbClr val="FF0000"/>
              </a:solidFill>
              <a:ea typeface="Calibri"/>
              <a:cs typeface="PT Bold Heading" pitchFamily="2" charset="-78"/>
            </a:endParaRPr>
          </a:p>
          <a:p>
            <a:pPr marL="0" marR="0" algn="justLow" rtl="1">
              <a:lnSpc>
                <a:spcPct val="110000"/>
              </a:lnSpc>
              <a:spcBef>
                <a:spcPts val="0"/>
              </a:spcBef>
              <a:spcAft>
                <a:spcPts val="0"/>
              </a:spcAft>
            </a:pPr>
            <a:r>
              <a:rPr lang="ar-SA" sz="3900" b="1" dirty="0">
                <a:solidFill>
                  <a:srgbClr val="000000"/>
                </a:solidFill>
                <a:latin typeface="Times New Roman" pitchFamily="18" charset="0"/>
                <a:ea typeface="Calibri"/>
                <a:cs typeface="Times New Roman" pitchFamily="18" charset="0"/>
              </a:rPr>
              <a:t>     تترجم كلمة </a:t>
            </a:r>
            <a:r>
              <a:rPr lang="en-US" sz="3900" b="1" dirty="0">
                <a:solidFill>
                  <a:srgbClr val="000000"/>
                </a:solidFill>
                <a:latin typeface="Times New Roman" pitchFamily="18" charset="0"/>
                <a:ea typeface="Calibri"/>
                <a:cs typeface="Times New Roman" pitchFamily="18" charset="0"/>
              </a:rPr>
              <a:t>Local</a:t>
            </a:r>
            <a:r>
              <a:rPr lang="ar-EG" sz="3900" b="1" dirty="0">
                <a:solidFill>
                  <a:srgbClr val="000000"/>
                </a:solidFill>
                <a:latin typeface="Times New Roman" pitchFamily="18" charset="0"/>
                <a:ea typeface="Calibri"/>
                <a:cs typeface="Times New Roman" pitchFamily="18" charset="0"/>
              </a:rPr>
              <a:t> في الفرنسية بــ (المحلي)، وتترجم كلمة </a:t>
            </a:r>
            <a:r>
              <a:rPr lang="en-US" sz="3900" b="1" dirty="0">
                <a:solidFill>
                  <a:srgbClr val="000000"/>
                </a:solidFill>
                <a:latin typeface="Times New Roman" pitchFamily="18" charset="0"/>
                <a:ea typeface="Calibri"/>
                <a:cs typeface="Times New Roman" pitchFamily="18" charset="0"/>
              </a:rPr>
              <a:t> Region </a:t>
            </a:r>
            <a:r>
              <a:rPr lang="ar-EG" sz="3900" b="1" dirty="0">
                <a:solidFill>
                  <a:srgbClr val="000000"/>
                </a:solidFill>
                <a:latin typeface="Times New Roman" pitchFamily="18" charset="0"/>
                <a:ea typeface="Calibri"/>
                <a:cs typeface="Times New Roman" pitchFamily="18" charset="0"/>
              </a:rPr>
              <a:t>بــ (منطقة أو إقليم أو قطر أو ناحية)، وتترجم الكلمة الإنجليزية </a:t>
            </a:r>
            <a:r>
              <a:rPr lang="en-US" sz="3900" b="1" dirty="0">
                <a:solidFill>
                  <a:srgbClr val="000000"/>
                </a:solidFill>
                <a:latin typeface="Times New Roman" pitchFamily="18" charset="0"/>
                <a:ea typeface="Calibri"/>
                <a:cs typeface="Times New Roman" pitchFamily="18" charset="0"/>
              </a:rPr>
              <a:t>Local</a:t>
            </a:r>
            <a:r>
              <a:rPr lang="ar-EG" sz="3900" b="1" dirty="0">
                <a:solidFill>
                  <a:srgbClr val="000000"/>
                </a:solidFill>
                <a:latin typeface="Times New Roman" pitchFamily="18" charset="0"/>
                <a:ea typeface="Calibri"/>
                <a:cs typeface="Times New Roman" pitchFamily="18" charset="0"/>
              </a:rPr>
              <a:t> بـ (المحلية)، أما كلمة </a:t>
            </a:r>
            <a:r>
              <a:rPr lang="en-US" sz="3900" b="1" dirty="0">
                <a:solidFill>
                  <a:srgbClr val="000000"/>
                </a:solidFill>
                <a:latin typeface="Times New Roman" pitchFamily="18" charset="0"/>
                <a:ea typeface="Calibri"/>
                <a:cs typeface="Times New Roman" pitchFamily="18" charset="0"/>
              </a:rPr>
              <a:t>Region</a:t>
            </a:r>
            <a:r>
              <a:rPr lang="ar-EG" sz="3900" b="1" dirty="0">
                <a:solidFill>
                  <a:srgbClr val="000000"/>
                </a:solidFill>
                <a:latin typeface="Times New Roman" pitchFamily="18" charset="0"/>
                <a:ea typeface="Calibri"/>
                <a:cs typeface="Times New Roman" pitchFamily="18" charset="0"/>
              </a:rPr>
              <a:t> فتترجم بـ (المنطقة)، وفي الأدبيات الإعلامية المغاربية تترجم كلمة </a:t>
            </a:r>
            <a:r>
              <a:rPr lang="en-US" sz="3900" b="1" dirty="0">
                <a:solidFill>
                  <a:srgbClr val="000000"/>
                </a:solidFill>
                <a:latin typeface="Times New Roman" pitchFamily="18" charset="0"/>
                <a:ea typeface="Calibri"/>
                <a:cs typeface="Times New Roman" pitchFamily="18" charset="0"/>
              </a:rPr>
              <a:t>Regional</a:t>
            </a:r>
            <a:r>
              <a:rPr lang="ar-EG" sz="3900" b="1" dirty="0">
                <a:solidFill>
                  <a:srgbClr val="000000"/>
                </a:solidFill>
                <a:latin typeface="Times New Roman" pitchFamily="18" charset="0"/>
                <a:ea typeface="Calibri"/>
                <a:cs typeface="Times New Roman" pitchFamily="18" charset="0"/>
              </a:rPr>
              <a:t> بـ (الجهوي). </a:t>
            </a:r>
            <a:endParaRPr lang="en-US" sz="3000" b="1" dirty="0">
              <a:latin typeface="Times New Roman" pitchFamily="18" charset="0"/>
              <a:ea typeface="Calibri"/>
              <a:cs typeface="Times New Roman" pitchFamily="18" charset="0"/>
            </a:endParaRPr>
          </a:p>
          <a:p>
            <a:pPr marL="0" marR="0" algn="justLow" rtl="1">
              <a:lnSpc>
                <a:spcPct val="110000"/>
              </a:lnSpc>
              <a:spcBef>
                <a:spcPts val="0"/>
              </a:spcBef>
              <a:spcAft>
                <a:spcPts val="0"/>
              </a:spcAft>
            </a:pPr>
            <a:r>
              <a:rPr lang="ar-EG" sz="3900" b="1" dirty="0">
                <a:solidFill>
                  <a:srgbClr val="000000"/>
                </a:solidFill>
                <a:latin typeface="Times New Roman" pitchFamily="18" charset="0"/>
                <a:ea typeface="Calibri"/>
                <a:cs typeface="Times New Roman" pitchFamily="18" charset="0"/>
              </a:rPr>
              <a:t>     ويقول صاحب (معجم المصطلحات الإعلامية بأن </a:t>
            </a:r>
            <a:r>
              <a:rPr lang="en-US" sz="3900" b="1" dirty="0">
                <a:solidFill>
                  <a:srgbClr val="000000"/>
                </a:solidFill>
                <a:latin typeface="Times New Roman" pitchFamily="18" charset="0"/>
                <a:ea typeface="Calibri"/>
                <a:cs typeface="Times New Roman" pitchFamily="18" charset="0"/>
              </a:rPr>
              <a:t>Local Radio</a:t>
            </a:r>
            <a:r>
              <a:rPr lang="ar-EG" sz="3900" b="1" dirty="0">
                <a:solidFill>
                  <a:srgbClr val="000000"/>
                </a:solidFill>
                <a:latin typeface="Times New Roman" pitchFamily="18" charset="0"/>
                <a:ea typeface="Calibri"/>
                <a:cs typeface="Times New Roman" pitchFamily="18" charset="0"/>
              </a:rPr>
              <a:t> هي "إذاعة تختص بإرسال داخلي لإقليم أو محافظة، وتتميز بأنها تختص بالشئون الداخلية والمحلية والإقليمية أو المنطقة التي تغطيها، فتعني بأخبارها وفنونها المحلية والقضايا التي تعنيها وتعمل على تنميتها". </a:t>
            </a:r>
            <a:endParaRPr lang="en-US" sz="3000" b="1" dirty="0">
              <a:latin typeface="Times New Roman" pitchFamily="18" charset="0"/>
              <a:ea typeface="Calibri"/>
              <a:cs typeface="Times New Roman" pitchFamily="18" charset="0"/>
            </a:endParaRPr>
          </a:p>
          <a:p>
            <a:pPr marL="0" indent="0" algn="justLow">
              <a:buNone/>
            </a:pPr>
            <a:endParaRPr lang="en-US" dirty="0"/>
          </a:p>
        </p:txBody>
      </p:sp>
    </p:spTree>
    <p:extLst>
      <p:ext uri="{BB962C8B-B14F-4D97-AF65-F5344CB8AC3E}">
        <p14:creationId xmlns:p14="http://schemas.microsoft.com/office/powerpoint/2010/main" val="402338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251520" y="260648"/>
            <a:ext cx="8640960" cy="6336704"/>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gn="ctr" rtl="1">
              <a:buNone/>
            </a:pPr>
            <a:r>
              <a:rPr lang="ar-EG" sz="4300" b="1" dirty="0">
                <a:solidFill>
                  <a:srgbClr val="FF0000"/>
                </a:solidFill>
                <a:ea typeface="Calibri"/>
                <a:cs typeface="PT Bold Heading" pitchFamily="2" charset="-78"/>
              </a:rPr>
              <a:t>2</a:t>
            </a:r>
            <a:endParaRPr lang="ar-EG" sz="4300" b="1" dirty="0" smtClean="0">
              <a:solidFill>
                <a:srgbClr val="FF0000"/>
              </a:solidFill>
              <a:ea typeface="Calibri"/>
              <a:cs typeface="PT Bold Heading" pitchFamily="2" charset="-78"/>
            </a:endParaRPr>
          </a:p>
          <a:p>
            <a:pPr marL="0" indent="0" algn="ctr" rtl="1">
              <a:buNone/>
            </a:pPr>
            <a:r>
              <a:rPr lang="ar-EG" sz="3600" b="1" dirty="0" smtClean="0">
                <a:solidFill>
                  <a:srgbClr val="FF0000"/>
                </a:solidFill>
                <a:ea typeface="Calibri"/>
                <a:cs typeface="PT Bold Heading" pitchFamily="2" charset="-78"/>
              </a:rPr>
              <a:t>هل تختلف </a:t>
            </a:r>
            <a:r>
              <a:rPr lang="ar-EG" sz="3600" b="1" dirty="0">
                <a:solidFill>
                  <a:srgbClr val="FF0000"/>
                </a:solidFill>
                <a:ea typeface="Calibri"/>
                <a:cs typeface="PT Bold Heading" pitchFamily="2" charset="-78"/>
              </a:rPr>
              <a:t>مفاهيم الإذاعات المحلية في الوطن العربي عنها في </a:t>
            </a:r>
            <a:r>
              <a:rPr lang="ar-EG" sz="3600" b="1" dirty="0" smtClean="0">
                <a:solidFill>
                  <a:srgbClr val="FF0000"/>
                </a:solidFill>
                <a:ea typeface="Calibri"/>
                <a:cs typeface="PT Bold Heading" pitchFamily="2" charset="-78"/>
              </a:rPr>
              <a:t>الغرب؟.</a:t>
            </a:r>
            <a:endParaRPr lang="en-US" sz="3600" b="1" dirty="0" smtClean="0">
              <a:solidFill>
                <a:srgbClr val="FF0000"/>
              </a:solidFill>
              <a:ea typeface="Calibri"/>
              <a:cs typeface="PT Bold Heading" pitchFamily="2" charset="-78"/>
            </a:endParaRPr>
          </a:p>
          <a:p>
            <a:pPr marL="0" indent="0" algn="justLow" rtl="1">
              <a:buNone/>
            </a:pPr>
            <a:r>
              <a:rPr lang="ar-EG" sz="3600" b="1" dirty="0" smtClean="0">
                <a:solidFill>
                  <a:srgbClr val="000000"/>
                </a:solidFill>
                <a:ea typeface="Calibri"/>
                <a:cs typeface="Times New Roman"/>
              </a:rPr>
              <a:t>     تختلف </a:t>
            </a:r>
            <a:r>
              <a:rPr lang="ar-EG" sz="3600" b="1" dirty="0">
                <a:solidFill>
                  <a:srgbClr val="000000"/>
                </a:solidFill>
                <a:ea typeface="Calibri"/>
                <a:cs typeface="Times New Roman"/>
              </a:rPr>
              <a:t>مفاهيم الإذاعات المحلية في الوطن العربي عنها في الغرب، حيث تعرف بأنها "تستمد هويتها من كونها النقيض لما هو وطني، فهي تقوم على مبدأ مساحة رقعة البث ففي فرنسا 30 كلم، وفي سويسرا 20 </a:t>
            </a:r>
            <a:r>
              <a:rPr lang="ar-EG" sz="3600" b="1" dirty="0" smtClean="0">
                <a:solidFill>
                  <a:srgbClr val="000000"/>
                </a:solidFill>
                <a:ea typeface="Calibri"/>
                <a:cs typeface="Times New Roman"/>
              </a:rPr>
              <a:t>كلم«.</a:t>
            </a:r>
          </a:p>
          <a:p>
            <a:pPr marL="0" marR="0" indent="0" algn="justLow" rtl="1">
              <a:lnSpc>
                <a:spcPct val="120000"/>
              </a:lnSpc>
              <a:spcBef>
                <a:spcPts val="0"/>
              </a:spcBef>
              <a:spcAft>
                <a:spcPts val="0"/>
              </a:spcAft>
              <a:buNone/>
            </a:pPr>
            <a:r>
              <a:rPr lang="ar-EG" sz="3500" b="1" dirty="0" smtClean="0">
                <a:latin typeface="Calibri"/>
                <a:ea typeface="Calibri"/>
                <a:cs typeface="Times New Roman"/>
              </a:rPr>
              <a:t>     و</a:t>
            </a:r>
            <a:r>
              <a:rPr lang="ar-SA" sz="3500" b="1" dirty="0" smtClean="0">
                <a:latin typeface="Calibri"/>
                <a:ea typeface="Calibri"/>
                <a:cs typeface="Times New Roman"/>
              </a:rPr>
              <a:t>الجمهور </a:t>
            </a:r>
            <a:r>
              <a:rPr lang="ar-SA" sz="3500" b="1" dirty="0">
                <a:latin typeface="Calibri"/>
                <a:ea typeface="Calibri"/>
                <a:cs typeface="Times New Roman"/>
              </a:rPr>
              <a:t>المستهدف لكل إذاعة محلية هم أفراد هذا المجتمع المحلي، كأن يكونوا سكان قرية واحدة أو مجموعة قرى متقاربة متجانسة أو مدينة، كما هو الحال مع إذاعة العاصمة القاهرة الكبرى، أو إذاعة الإسكندرية في مصر، وإذاعة العاصمة من لندن التي تخدم سكان العاصمة البريطانية لندن وضواحيها.</a:t>
            </a:r>
            <a:endParaRPr lang="en-US" b="1" dirty="0">
              <a:latin typeface="Calibri"/>
              <a:ea typeface="Calibri"/>
              <a:cs typeface="Arial"/>
            </a:endParaRPr>
          </a:p>
          <a:p>
            <a:pPr marL="0" indent="0" algn="justLow" rtl="1">
              <a:buNone/>
            </a:pPr>
            <a:endParaRPr lang="en-US" sz="3200" b="1" dirty="0"/>
          </a:p>
        </p:txBody>
      </p:sp>
    </p:spTree>
    <p:extLst>
      <p:ext uri="{BB962C8B-B14F-4D97-AF65-F5344CB8AC3E}">
        <p14:creationId xmlns:p14="http://schemas.microsoft.com/office/powerpoint/2010/main" val="994208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404664"/>
            <a:ext cx="8640960" cy="6192688"/>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0" lvl="0" indent="0" algn="ctr" rtl="1">
              <a:lnSpc>
                <a:spcPct val="120000"/>
              </a:lnSpc>
              <a:spcBef>
                <a:spcPts val="0"/>
              </a:spcBef>
              <a:buNone/>
            </a:pPr>
            <a:r>
              <a:rPr lang="ar-EG" sz="3600" b="1" dirty="0" smtClean="0">
                <a:solidFill>
                  <a:srgbClr val="FF0000"/>
                </a:solidFill>
                <a:ea typeface="Calibri"/>
                <a:cs typeface="PT Bold Heading" pitchFamily="2" charset="-78"/>
              </a:rPr>
              <a:t>3</a:t>
            </a:r>
          </a:p>
          <a:p>
            <a:pPr marL="0" lvl="0" indent="0" algn="ctr" rtl="1">
              <a:lnSpc>
                <a:spcPct val="120000"/>
              </a:lnSpc>
              <a:spcBef>
                <a:spcPts val="0"/>
              </a:spcBef>
              <a:buNone/>
            </a:pPr>
            <a:r>
              <a:rPr lang="ar-EG" sz="3900" b="1" dirty="0" smtClean="0">
                <a:solidFill>
                  <a:srgbClr val="FF0000"/>
                </a:solidFill>
                <a:ea typeface="Calibri"/>
                <a:cs typeface="PT Bold Heading" pitchFamily="2" charset="-78"/>
              </a:rPr>
              <a:t>سمات الإذاعة المحلية:</a:t>
            </a:r>
          </a:p>
          <a:p>
            <a:pPr marL="342900" marR="0" lvl="0" indent="-342900" algn="justLow" rtl="1">
              <a:lnSpc>
                <a:spcPct val="110000"/>
              </a:lnSpc>
              <a:spcBef>
                <a:spcPts val="0"/>
              </a:spcBef>
              <a:spcAft>
                <a:spcPts val="0"/>
              </a:spcAft>
              <a:buFont typeface="+mj-lt"/>
              <a:buAutoNum type="arabicPeriod"/>
            </a:pPr>
            <a:r>
              <a:rPr lang="ar-SA" sz="3600" b="1" dirty="0">
                <a:latin typeface="Calibri"/>
                <a:ea typeface="Calibri"/>
                <a:cs typeface="Times New Roman"/>
              </a:rPr>
              <a:t>الجمهور المستهدف للإذاعة المحلية هو جمهور مجتمع محلي بعينه، محدود من حيث العدد مقارنة بجمهور الإذاعات القومية أو الإذاعات الدولية.</a:t>
            </a:r>
            <a:endParaRPr lang="en-US" sz="2800" b="1" dirty="0">
              <a:latin typeface="Calibri"/>
              <a:ea typeface="Calibri"/>
              <a:cs typeface="Arial"/>
            </a:endParaRPr>
          </a:p>
          <a:p>
            <a:pPr marL="342900" marR="0" lvl="0" indent="-342900" algn="justLow" rtl="1">
              <a:lnSpc>
                <a:spcPct val="110000"/>
              </a:lnSpc>
              <a:spcBef>
                <a:spcPts val="0"/>
              </a:spcBef>
              <a:spcAft>
                <a:spcPts val="0"/>
              </a:spcAft>
              <a:buFont typeface="+mj-lt"/>
              <a:buAutoNum type="arabicPeriod"/>
            </a:pPr>
            <a:r>
              <a:rPr lang="ar-SA" sz="3600" b="1" dirty="0">
                <a:latin typeface="Calibri"/>
                <a:ea typeface="Calibri"/>
                <a:cs typeface="Times New Roman"/>
              </a:rPr>
              <a:t>تتحدث الإذاعة المحلية بلغة الجمهور المستهدف وتخاطبه بها، وقد يظهر فيها أيضًا لهجة سكان المنطقة </a:t>
            </a:r>
            <a:r>
              <a:rPr lang="ar-SA" sz="3600" b="1" dirty="0" smtClean="0">
                <a:latin typeface="Calibri"/>
                <a:ea typeface="Calibri"/>
                <a:cs typeface="Times New Roman"/>
              </a:rPr>
              <a:t>المستهدفة.</a:t>
            </a:r>
            <a:endParaRPr lang="ar-EG" sz="2800" b="1" dirty="0" smtClean="0">
              <a:latin typeface="Calibri"/>
              <a:ea typeface="Calibri"/>
              <a:cs typeface="Arial"/>
            </a:endParaRPr>
          </a:p>
          <a:p>
            <a:pPr marL="342900" marR="0" lvl="0" indent="-342900" algn="justLow" rtl="1">
              <a:lnSpc>
                <a:spcPct val="110000"/>
              </a:lnSpc>
              <a:spcBef>
                <a:spcPts val="0"/>
              </a:spcBef>
              <a:spcAft>
                <a:spcPts val="0"/>
              </a:spcAft>
              <a:buFont typeface="+mj-lt"/>
              <a:buAutoNum type="arabicPeriod"/>
            </a:pPr>
            <a:r>
              <a:rPr lang="ar-SA" sz="3600" b="1" dirty="0" smtClean="0">
                <a:ea typeface="Calibri"/>
                <a:cs typeface="Times New Roman"/>
              </a:rPr>
              <a:t>محتوى </a:t>
            </a:r>
            <a:r>
              <a:rPr lang="ar-SA" sz="3600" b="1" dirty="0">
                <a:ea typeface="Calibri"/>
                <a:cs typeface="Times New Roman"/>
              </a:rPr>
              <a:t>المواد التي تقدمها الإذاعة المحلية نابع ومستمد من المجتمع المحلي ذاته، بحيث تعكس البرامج المختلفة عادات السكان وتقاليدهم وتراثهم </a:t>
            </a:r>
            <a:r>
              <a:rPr lang="ar-SA" sz="3600" b="1" dirty="0" smtClean="0">
                <a:ea typeface="Calibri"/>
                <a:cs typeface="Times New Roman"/>
              </a:rPr>
              <a:t>واهتماماتهم</a:t>
            </a:r>
            <a:r>
              <a:rPr lang="ar-EG" sz="3600" b="1" dirty="0" smtClean="0">
                <a:ea typeface="Calibri"/>
                <a:cs typeface="Times New Roman"/>
              </a:rPr>
              <a:t>.</a:t>
            </a:r>
            <a:endParaRPr lang="en-US" sz="3200" b="1" dirty="0"/>
          </a:p>
        </p:txBody>
      </p:sp>
    </p:spTree>
    <p:extLst>
      <p:ext uri="{BB962C8B-B14F-4D97-AF65-F5344CB8AC3E}">
        <p14:creationId xmlns:p14="http://schemas.microsoft.com/office/powerpoint/2010/main" val="1633917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3"/>
          <p:cNvSpPr>
            <a:spLocks noGrp="1"/>
          </p:cNvSpPr>
          <p:nvPr>
            <p:ph sz="half" idx="1"/>
          </p:nvPr>
        </p:nvSpPr>
        <p:spPr>
          <a:xfrm>
            <a:off x="179512" y="260648"/>
            <a:ext cx="8784332" cy="6597352"/>
          </a:xfrm>
        </p:spPr>
        <p:style>
          <a:lnRef idx="1">
            <a:schemeClr val="accent4"/>
          </a:lnRef>
          <a:fillRef idx="2">
            <a:schemeClr val="accent4"/>
          </a:fillRef>
          <a:effectRef idx="1">
            <a:schemeClr val="accent4"/>
          </a:effectRef>
          <a:fontRef idx="minor">
            <a:schemeClr val="dk1"/>
          </a:fontRef>
        </p:style>
        <p:txBody>
          <a:bodyPr>
            <a:noAutofit/>
          </a:bodyPr>
          <a:lstStyle/>
          <a:p>
            <a:pPr marL="0" indent="0" algn="ctr" rtl="1">
              <a:buNone/>
            </a:pPr>
            <a:r>
              <a:rPr lang="ar-EG" sz="3600" b="1" dirty="0" smtClean="0">
                <a:solidFill>
                  <a:srgbClr val="FF0000"/>
                </a:solidFill>
                <a:cs typeface="+mj-cs"/>
              </a:rPr>
              <a:t>4</a:t>
            </a:r>
            <a:endParaRPr lang="ar-EG" sz="3600" b="1" dirty="0" smtClean="0">
              <a:solidFill>
                <a:srgbClr val="FF0000"/>
              </a:solidFill>
              <a:ea typeface="Calibri"/>
              <a:cs typeface="PT Bold Heading" pitchFamily="2" charset="-78"/>
            </a:endParaRPr>
          </a:p>
          <a:p>
            <a:pPr marL="0" marR="0" indent="0" algn="ctr" rtl="1">
              <a:spcBef>
                <a:spcPts val="0"/>
              </a:spcBef>
              <a:spcAft>
                <a:spcPts val="0"/>
              </a:spcAft>
              <a:buNone/>
            </a:pPr>
            <a:r>
              <a:rPr lang="ar-SA" sz="3600" b="1" dirty="0">
                <a:solidFill>
                  <a:srgbClr val="FF0000"/>
                </a:solidFill>
                <a:ea typeface="Calibri"/>
                <a:cs typeface="PT Bold Heading" pitchFamily="2" charset="-78"/>
              </a:rPr>
              <a:t>أسس التخطيط للإذاعة المحلية</a:t>
            </a:r>
            <a:r>
              <a:rPr lang="en-US" sz="3600" b="1" dirty="0">
                <a:solidFill>
                  <a:srgbClr val="FF0000"/>
                </a:solidFill>
                <a:ea typeface="Calibri"/>
                <a:cs typeface="PT Bold Heading" pitchFamily="2" charset="-78"/>
              </a:rPr>
              <a:t> </a:t>
            </a:r>
            <a:r>
              <a:rPr lang="en-US" sz="4000" b="1" dirty="0">
                <a:solidFill>
                  <a:srgbClr val="000000"/>
                </a:solidFill>
                <a:latin typeface="Times New Roman"/>
                <a:ea typeface="Times New Roman"/>
                <a:cs typeface="Arial"/>
              </a:rPr>
              <a:t>:</a:t>
            </a:r>
            <a:endParaRPr lang="en-US" sz="2800" dirty="0">
              <a:latin typeface="Calibri"/>
              <a:ea typeface="Calibri"/>
              <a:cs typeface="Arial"/>
            </a:endParaRPr>
          </a:p>
          <a:p>
            <a:pPr marL="0" marR="0" indent="0" algn="justLow" rtl="1">
              <a:spcBef>
                <a:spcPts val="0"/>
              </a:spcBef>
              <a:spcAft>
                <a:spcPts val="0"/>
              </a:spcAft>
              <a:buNone/>
            </a:pPr>
            <a:r>
              <a:rPr lang="ar-SA" sz="3600" b="1" dirty="0" smtClean="0">
                <a:solidFill>
                  <a:srgbClr val="000000"/>
                </a:solidFill>
                <a:latin typeface="Calibri"/>
                <a:ea typeface="Times New Roman"/>
                <a:cs typeface="Times New Roman"/>
              </a:rPr>
              <a:t>عند </a:t>
            </a:r>
            <a:r>
              <a:rPr lang="ar-SA" sz="3600" b="1" dirty="0">
                <a:solidFill>
                  <a:srgbClr val="000000"/>
                </a:solidFill>
                <a:latin typeface="Calibri"/>
                <a:ea typeface="Times New Roman"/>
                <a:cs typeface="Times New Roman"/>
              </a:rPr>
              <a:t>التخطيط للإذاعة المحلية يجب الأخذ في الاعتبار عدة عوامل أساسية </a:t>
            </a:r>
            <a:r>
              <a:rPr lang="ar-SA" sz="3600" b="1" dirty="0" smtClean="0">
                <a:solidFill>
                  <a:srgbClr val="000000"/>
                </a:solidFill>
                <a:latin typeface="Calibri"/>
                <a:ea typeface="Times New Roman"/>
                <a:cs typeface="Times New Roman"/>
              </a:rPr>
              <a:t>وتتمثل </a:t>
            </a:r>
            <a:r>
              <a:rPr lang="ar-SA" sz="3600" b="1" dirty="0">
                <a:solidFill>
                  <a:srgbClr val="000000"/>
                </a:solidFill>
                <a:latin typeface="Calibri"/>
                <a:ea typeface="Times New Roman"/>
                <a:cs typeface="Times New Roman"/>
              </a:rPr>
              <a:t>هذه العوامل فيما يلي</a:t>
            </a:r>
            <a:r>
              <a:rPr lang="en-US" sz="3600" b="1" dirty="0">
                <a:solidFill>
                  <a:srgbClr val="000000"/>
                </a:solidFill>
                <a:latin typeface="Times New Roman"/>
                <a:ea typeface="Times New Roman"/>
                <a:cs typeface="Arial"/>
              </a:rPr>
              <a:t> :</a:t>
            </a:r>
            <a:endParaRPr lang="en-US" sz="2800" b="1" dirty="0">
              <a:latin typeface="Calibri"/>
              <a:ea typeface="Calibri"/>
              <a:cs typeface="Arial"/>
            </a:endParaRPr>
          </a:p>
          <a:p>
            <a:pPr marL="0" marR="0" lvl="0" indent="0" algn="justLow" rtl="1">
              <a:spcBef>
                <a:spcPts val="0"/>
              </a:spcBef>
              <a:spcAft>
                <a:spcPts val="0"/>
              </a:spcAft>
              <a:buSzPts val="1600"/>
              <a:buNone/>
            </a:pPr>
            <a:r>
              <a:rPr lang="ar-EG" sz="3200" b="1" dirty="0" smtClean="0">
                <a:solidFill>
                  <a:srgbClr val="000000"/>
                </a:solidFill>
                <a:latin typeface="Calibri"/>
                <a:ea typeface="Times New Roman"/>
                <a:cs typeface="Times New Roman"/>
              </a:rPr>
              <a:t>1</a:t>
            </a:r>
            <a:r>
              <a:rPr lang="ar-EG" sz="3200" b="1" dirty="0" smtClean="0">
                <a:solidFill>
                  <a:srgbClr val="FF0000"/>
                </a:solidFill>
                <a:latin typeface="Calibri"/>
                <a:ea typeface="Times New Roman"/>
                <a:cs typeface="Times New Roman"/>
              </a:rPr>
              <a:t>. </a:t>
            </a:r>
            <a:r>
              <a:rPr lang="ar-SA" sz="3200" b="1" dirty="0" smtClean="0">
                <a:solidFill>
                  <a:srgbClr val="FF0000"/>
                </a:solidFill>
                <a:latin typeface="Calibri"/>
                <a:ea typeface="Times New Roman"/>
                <a:cs typeface="Times New Roman"/>
              </a:rPr>
              <a:t>نطاق </a:t>
            </a:r>
            <a:r>
              <a:rPr lang="ar-SA" sz="3200" b="1" dirty="0">
                <a:solidFill>
                  <a:srgbClr val="FF0000"/>
                </a:solidFill>
                <a:latin typeface="Calibri"/>
                <a:ea typeface="Times New Roman"/>
                <a:cs typeface="Times New Roman"/>
              </a:rPr>
              <a:t>التغطية </a:t>
            </a:r>
            <a:r>
              <a:rPr lang="ar-SA" sz="3200" b="1" dirty="0" smtClean="0">
                <a:solidFill>
                  <a:srgbClr val="FF0000"/>
                </a:solidFill>
                <a:latin typeface="Calibri"/>
                <a:ea typeface="Times New Roman"/>
                <a:cs typeface="Times New Roman"/>
              </a:rPr>
              <a:t>الجغرافي</a:t>
            </a:r>
            <a:r>
              <a:rPr lang="ar-EG" sz="3200" b="1" dirty="0" smtClean="0">
                <a:solidFill>
                  <a:srgbClr val="FF0000"/>
                </a:solidFill>
                <a:latin typeface="Calibri"/>
                <a:ea typeface="Times New Roman"/>
                <a:cs typeface="Times New Roman"/>
              </a:rPr>
              <a:t>ة</a:t>
            </a:r>
            <a:r>
              <a:rPr lang="en-US" sz="3200" b="1" dirty="0" smtClean="0">
                <a:solidFill>
                  <a:srgbClr val="FF0000"/>
                </a:solidFill>
                <a:latin typeface="Times New Roman"/>
                <a:ea typeface="Times New Roman"/>
                <a:cs typeface="Arial"/>
              </a:rPr>
              <a:t>:</a:t>
            </a:r>
            <a:r>
              <a:rPr lang="ar-EG" sz="3200" b="1" dirty="0" smtClean="0">
                <a:solidFill>
                  <a:srgbClr val="FF0000"/>
                </a:solidFill>
                <a:latin typeface="Times New Roman"/>
                <a:ea typeface="Times New Roman"/>
                <a:cs typeface="Arial"/>
              </a:rPr>
              <a:t> </a:t>
            </a:r>
            <a:r>
              <a:rPr lang="ar-SA" sz="3200" b="1" dirty="0" smtClean="0">
                <a:solidFill>
                  <a:srgbClr val="000000"/>
                </a:solidFill>
                <a:latin typeface="Calibri"/>
                <a:ea typeface="Times New Roman"/>
                <a:cs typeface="Times New Roman"/>
              </a:rPr>
              <a:t>تختلف </a:t>
            </a:r>
            <a:r>
              <a:rPr lang="ar-SA" sz="3200" b="1" dirty="0">
                <a:solidFill>
                  <a:srgbClr val="000000"/>
                </a:solidFill>
                <a:latin typeface="Calibri"/>
                <a:ea typeface="Times New Roman"/>
                <a:cs typeface="Times New Roman"/>
              </a:rPr>
              <a:t>المساحات الجغرافية التي تغطيها الإذاعات المحلية، فهناك الإذاعات المحلية التي تغطى مدينة كبيرة وهناك الإذاعة الإقليمية التي تغطى إقليما يغطى عدة محافظات أو مدن</a:t>
            </a:r>
            <a:r>
              <a:rPr lang="en-US" sz="3200" b="1" dirty="0">
                <a:solidFill>
                  <a:srgbClr val="000000"/>
                </a:solidFill>
                <a:latin typeface="Times New Roman"/>
                <a:ea typeface="Times New Roman"/>
                <a:cs typeface="Arial"/>
              </a:rPr>
              <a:t> </a:t>
            </a:r>
            <a:r>
              <a:rPr lang="en-US" sz="3200" b="1" dirty="0" smtClean="0">
                <a:solidFill>
                  <a:srgbClr val="000000"/>
                </a:solidFill>
                <a:latin typeface="Times New Roman"/>
                <a:ea typeface="Times New Roman"/>
                <a:cs typeface="Arial"/>
              </a:rPr>
              <a:t>.</a:t>
            </a:r>
            <a:endParaRPr lang="ar-EG" sz="3200" b="1" dirty="0" smtClean="0">
              <a:solidFill>
                <a:srgbClr val="000000"/>
              </a:solidFill>
              <a:latin typeface="Times New Roman"/>
              <a:ea typeface="Times New Roman"/>
              <a:cs typeface="Arial"/>
            </a:endParaRPr>
          </a:p>
          <a:p>
            <a:pPr marL="0" marR="0" lvl="0" indent="0" algn="justLow" rtl="1">
              <a:spcBef>
                <a:spcPts val="0"/>
              </a:spcBef>
              <a:spcAft>
                <a:spcPts val="0"/>
              </a:spcAft>
              <a:buSzPts val="1600"/>
              <a:buNone/>
            </a:pPr>
            <a:r>
              <a:rPr lang="ar-EG" sz="2800" b="1" dirty="0" smtClean="0">
                <a:solidFill>
                  <a:srgbClr val="000000"/>
                </a:solidFill>
                <a:ea typeface="Times New Roman"/>
                <a:cs typeface="Times New Roman"/>
              </a:rPr>
              <a:t>2</a:t>
            </a:r>
            <a:r>
              <a:rPr lang="ar-EG" sz="2800" b="1" dirty="0" smtClean="0">
                <a:solidFill>
                  <a:srgbClr val="FF0000"/>
                </a:solidFill>
                <a:ea typeface="Times New Roman"/>
                <a:cs typeface="Times New Roman"/>
              </a:rPr>
              <a:t>. </a:t>
            </a:r>
            <a:r>
              <a:rPr lang="ar-SA" sz="3600" b="1" dirty="0" smtClean="0">
                <a:solidFill>
                  <a:srgbClr val="FF0000"/>
                </a:solidFill>
                <a:ea typeface="Times New Roman"/>
                <a:cs typeface="Times New Roman"/>
              </a:rPr>
              <a:t>الفترة </a:t>
            </a:r>
            <a:r>
              <a:rPr lang="ar-SA" sz="3600" b="1" dirty="0">
                <a:solidFill>
                  <a:srgbClr val="FF0000"/>
                </a:solidFill>
                <a:ea typeface="Times New Roman"/>
                <a:cs typeface="Times New Roman"/>
              </a:rPr>
              <a:t>الزمنية المحددة لتنفيذ الخطة</a:t>
            </a:r>
            <a:r>
              <a:rPr lang="ar-SA" sz="3600" b="1" dirty="0">
                <a:solidFill>
                  <a:srgbClr val="000000"/>
                </a:solidFill>
                <a:ea typeface="Times New Roman"/>
                <a:cs typeface="Times New Roman"/>
              </a:rPr>
              <a:t>: </a:t>
            </a:r>
            <a:r>
              <a:rPr lang="ar-SA" sz="3600" b="1" dirty="0" smtClean="0">
                <a:solidFill>
                  <a:srgbClr val="000000"/>
                </a:solidFill>
                <a:ea typeface="Times New Roman"/>
                <a:cs typeface="Times New Roman"/>
              </a:rPr>
              <a:t>ينقسم </a:t>
            </a:r>
            <a:r>
              <a:rPr lang="ar-SA" sz="3600" b="1" dirty="0">
                <a:solidFill>
                  <a:srgbClr val="000000"/>
                </a:solidFill>
                <a:ea typeface="Times New Roman"/>
                <a:cs typeface="Times New Roman"/>
              </a:rPr>
              <a:t>التخطيط الإذاعي إلى: تخطيط بعيد المدى وهو التخطيط الذي تكون أهدافه بعيدة المدى وتحتاج إلى فترة زمنية طويلة لتحقيقها، وتخطيط قصير </a:t>
            </a:r>
            <a:r>
              <a:rPr lang="ar-SA" sz="3600" b="1" dirty="0" smtClean="0">
                <a:solidFill>
                  <a:srgbClr val="000000"/>
                </a:solidFill>
                <a:ea typeface="Times New Roman"/>
                <a:cs typeface="Times New Roman"/>
              </a:rPr>
              <a:t>المدى</a:t>
            </a:r>
            <a:r>
              <a:rPr lang="ar-EG" sz="3600" b="1" dirty="0" smtClean="0">
                <a:solidFill>
                  <a:srgbClr val="000000"/>
                </a:solidFill>
                <a:ea typeface="Times New Roman"/>
                <a:cs typeface="Times New Roman"/>
              </a:rPr>
              <a:t>.</a:t>
            </a:r>
            <a:endParaRPr lang="en-US" sz="3600" b="1" dirty="0">
              <a:latin typeface="Calibri"/>
              <a:ea typeface="Calibri"/>
              <a:cs typeface="Arial"/>
            </a:endParaRPr>
          </a:p>
          <a:p>
            <a:pPr marL="0" indent="0" algn="justLow" rtl="1">
              <a:buNone/>
            </a:pPr>
            <a:endParaRPr lang="en-US" sz="3600" b="1" dirty="0">
              <a:solidFill>
                <a:srgbClr val="FF0000"/>
              </a:solidFill>
              <a:cs typeface="+mj-cs"/>
            </a:endParaRPr>
          </a:p>
        </p:txBody>
      </p:sp>
    </p:spTree>
    <p:extLst>
      <p:ext uri="{BB962C8B-B14F-4D97-AF65-F5344CB8AC3E}">
        <p14:creationId xmlns:p14="http://schemas.microsoft.com/office/powerpoint/2010/main" val="341226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1000"/>
                                        <p:tgtEl>
                                          <p:spTgt spid="5">
                                            <p:bg/>
                                          </p:spTgt>
                                        </p:tgtEl>
                                      </p:cBhvr>
                                    </p:animEffect>
                                    <p:anim calcmode="lin" valueType="num">
                                      <p:cBhvr>
                                        <p:cTn id="8" dur="1000" fill="hold"/>
                                        <p:tgtEl>
                                          <p:spTgt spid="5">
                                            <p:bg/>
                                          </p:spTgt>
                                        </p:tgtEl>
                                        <p:attrNameLst>
                                          <p:attrName>ppt_x</p:attrName>
                                        </p:attrNameLst>
                                      </p:cBhvr>
                                      <p:tavLst>
                                        <p:tav tm="0">
                                          <p:val>
                                            <p:strVal val="#ppt_x"/>
                                          </p:val>
                                        </p:tav>
                                        <p:tav tm="100000">
                                          <p:val>
                                            <p:strVal val="#ppt_x"/>
                                          </p:val>
                                        </p:tav>
                                      </p:tavLst>
                                    </p:anim>
                                    <p:anim calcmode="lin" valueType="num">
                                      <p:cBhvr>
                                        <p:cTn id="9"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fade">
                                      <p:cBhvr>
                                        <p:cTn id="21" dur="1000"/>
                                        <p:tgtEl>
                                          <p:spTgt spid="5">
                                            <p:txEl>
                                              <p:pRg st="1" end="1"/>
                                            </p:txEl>
                                          </p:spTgt>
                                        </p:tgtEl>
                                      </p:cBhvr>
                                    </p:animEffect>
                                    <p:anim calcmode="lin" valueType="num">
                                      <p:cBhvr>
                                        <p:cTn id="2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Effect transition="in" filter="fade">
                                      <p:cBhvr>
                                        <p:cTn id="28" dur="1000"/>
                                        <p:tgtEl>
                                          <p:spTgt spid="5">
                                            <p:txEl>
                                              <p:pRg st="2" end="2"/>
                                            </p:txEl>
                                          </p:spTgt>
                                        </p:tgtEl>
                                      </p:cBhvr>
                                    </p:animEffect>
                                    <p:anim calcmode="lin" valueType="num">
                                      <p:cBhvr>
                                        <p:cTn id="29"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251520" y="260648"/>
            <a:ext cx="8640960" cy="6408712"/>
          </a:xfrm>
        </p:spPr>
        <p:style>
          <a:lnRef idx="1">
            <a:schemeClr val="accent4"/>
          </a:lnRef>
          <a:fillRef idx="2">
            <a:schemeClr val="accent4"/>
          </a:fillRef>
          <a:effectRef idx="1">
            <a:schemeClr val="accent4"/>
          </a:effectRef>
          <a:fontRef idx="minor">
            <a:schemeClr val="dk1"/>
          </a:fontRef>
        </p:style>
        <p:txBody>
          <a:bodyPr>
            <a:normAutofit fontScale="92500"/>
          </a:bodyPr>
          <a:lstStyle/>
          <a:p>
            <a:pPr marL="0" indent="0" algn="ctr" rtl="1">
              <a:buNone/>
            </a:pPr>
            <a:r>
              <a:rPr lang="ar-EG" b="1" dirty="0" smtClean="0">
                <a:solidFill>
                  <a:srgbClr val="FF0000"/>
                </a:solidFill>
              </a:rPr>
              <a:t>5</a:t>
            </a:r>
          </a:p>
          <a:p>
            <a:pPr marL="0" indent="0" algn="justLow" rtl="1">
              <a:buNone/>
            </a:pPr>
            <a:r>
              <a:rPr lang="ar-EG" sz="3600" b="1" dirty="0" smtClean="0">
                <a:solidFill>
                  <a:srgbClr val="FF0000"/>
                </a:solidFill>
                <a:latin typeface="Calibri"/>
                <a:ea typeface="Times New Roman"/>
                <a:cs typeface="Times New Roman"/>
              </a:rPr>
              <a:t>3. </a:t>
            </a:r>
            <a:r>
              <a:rPr lang="ar-SA" sz="3600" b="1" dirty="0" smtClean="0">
                <a:solidFill>
                  <a:srgbClr val="FF0000"/>
                </a:solidFill>
                <a:latin typeface="Calibri"/>
                <a:ea typeface="Times New Roman"/>
                <a:cs typeface="Times New Roman"/>
              </a:rPr>
              <a:t>ساعات </a:t>
            </a:r>
            <a:r>
              <a:rPr lang="ar-SA" sz="3600" b="1" dirty="0">
                <a:solidFill>
                  <a:srgbClr val="FF0000"/>
                </a:solidFill>
                <a:latin typeface="Calibri"/>
                <a:ea typeface="Times New Roman"/>
                <a:cs typeface="Times New Roman"/>
              </a:rPr>
              <a:t>الإرسال </a:t>
            </a:r>
            <a:r>
              <a:rPr lang="ar-SA" sz="3600" b="1" dirty="0" smtClean="0">
                <a:solidFill>
                  <a:srgbClr val="FF0000"/>
                </a:solidFill>
                <a:latin typeface="Calibri"/>
                <a:ea typeface="Times New Roman"/>
                <a:cs typeface="Times New Roman"/>
              </a:rPr>
              <a:t>وقوت</a:t>
            </a:r>
            <a:r>
              <a:rPr lang="ar-EG" sz="3600" b="1" dirty="0" smtClean="0">
                <a:solidFill>
                  <a:srgbClr val="FF0000"/>
                </a:solidFill>
                <a:latin typeface="Calibri"/>
                <a:ea typeface="Times New Roman"/>
                <a:cs typeface="Times New Roman"/>
              </a:rPr>
              <a:t>ه</a:t>
            </a:r>
            <a:r>
              <a:rPr lang="en-US" sz="3600" b="1" dirty="0" smtClean="0">
                <a:solidFill>
                  <a:srgbClr val="FF0000"/>
                </a:solidFill>
                <a:latin typeface="Times New Roman"/>
                <a:ea typeface="Times New Roman"/>
                <a:cs typeface="Arial"/>
              </a:rPr>
              <a:t> </a:t>
            </a:r>
            <a:r>
              <a:rPr lang="en-US" sz="3600" b="1" dirty="0">
                <a:solidFill>
                  <a:srgbClr val="FF0000"/>
                </a:solidFill>
                <a:latin typeface="Times New Roman"/>
                <a:ea typeface="Times New Roman"/>
                <a:cs typeface="Arial"/>
              </a:rPr>
              <a:t>:</a:t>
            </a:r>
            <a:r>
              <a:rPr lang="ar-SA" sz="3600" b="1" dirty="0">
                <a:solidFill>
                  <a:srgbClr val="000000"/>
                </a:solidFill>
                <a:latin typeface="Calibri"/>
                <a:ea typeface="Times New Roman"/>
                <a:cs typeface="Times New Roman"/>
              </a:rPr>
              <a:t>والمقصود هنا أن تكون ساعات الإرسال التي تبثها الإذاعة المحلية ملائمة من حيث عدد ساعات البث ومواعيده بما يتلاءم مع ظروف الجماهير المستهدفة، هذا إلى جانب قوة الإرسال </a:t>
            </a:r>
            <a:r>
              <a:rPr lang="ar-SA" sz="3600" b="1" dirty="0" smtClean="0">
                <a:solidFill>
                  <a:srgbClr val="000000"/>
                </a:solidFill>
                <a:latin typeface="Calibri"/>
                <a:ea typeface="Times New Roman"/>
                <a:cs typeface="Times New Roman"/>
              </a:rPr>
              <a:t>ووضوحه</a:t>
            </a:r>
            <a:r>
              <a:rPr lang="ar-EG" sz="3600" b="1" dirty="0" smtClean="0">
                <a:solidFill>
                  <a:srgbClr val="000000"/>
                </a:solidFill>
                <a:latin typeface="Calibri"/>
                <a:ea typeface="Times New Roman"/>
                <a:cs typeface="Times New Roman"/>
              </a:rPr>
              <a:t>.</a:t>
            </a:r>
          </a:p>
          <a:p>
            <a:pPr marL="0" marR="0" lvl="0" indent="0" algn="justLow" rtl="1">
              <a:lnSpc>
                <a:spcPct val="120000"/>
              </a:lnSpc>
              <a:spcBef>
                <a:spcPts val="0"/>
              </a:spcBef>
              <a:spcAft>
                <a:spcPts val="0"/>
              </a:spcAft>
              <a:buSzPts val="1600"/>
              <a:buNone/>
            </a:pPr>
            <a:r>
              <a:rPr lang="ar-EG" sz="3600" b="1" dirty="0" smtClean="0">
                <a:solidFill>
                  <a:srgbClr val="000000"/>
                </a:solidFill>
                <a:latin typeface="Calibri"/>
                <a:ea typeface="Times New Roman"/>
                <a:cs typeface="Times New Roman"/>
              </a:rPr>
              <a:t>4. </a:t>
            </a:r>
            <a:r>
              <a:rPr lang="ar-SA" sz="3600" b="1" dirty="0" smtClean="0">
                <a:solidFill>
                  <a:srgbClr val="FF0000"/>
                </a:solidFill>
                <a:latin typeface="Calibri"/>
                <a:ea typeface="Times New Roman"/>
                <a:cs typeface="Times New Roman"/>
              </a:rPr>
              <a:t>ثقافة </a:t>
            </a:r>
            <a:r>
              <a:rPr lang="ar-SA" sz="3600" b="1" dirty="0">
                <a:solidFill>
                  <a:srgbClr val="FF0000"/>
                </a:solidFill>
                <a:latin typeface="Calibri"/>
                <a:ea typeface="Times New Roman"/>
                <a:cs typeface="Times New Roman"/>
              </a:rPr>
              <a:t>المجتمع</a:t>
            </a:r>
            <a:r>
              <a:rPr lang="ar-SA" sz="3600" b="1" dirty="0">
                <a:solidFill>
                  <a:srgbClr val="000000"/>
                </a:solidFill>
                <a:latin typeface="Calibri"/>
                <a:ea typeface="Times New Roman"/>
                <a:cs typeface="Times New Roman"/>
              </a:rPr>
              <a:t>: </a:t>
            </a:r>
            <a:r>
              <a:rPr lang="ar-SA" sz="3600" b="1" dirty="0" smtClean="0">
                <a:solidFill>
                  <a:srgbClr val="000000"/>
                </a:solidFill>
                <a:latin typeface="Calibri"/>
                <a:ea typeface="Times New Roman"/>
                <a:cs typeface="Times New Roman"/>
              </a:rPr>
              <a:t>حيث </a:t>
            </a:r>
            <a:r>
              <a:rPr lang="ar-SA" sz="3600" b="1" dirty="0">
                <a:solidFill>
                  <a:srgbClr val="000000"/>
                </a:solidFill>
                <a:latin typeface="Calibri"/>
                <a:ea typeface="Times New Roman"/>
                <a:cs typeface="Times New Roman"/>
              </a:rPr>
              <a:t>إن الإذاعة المحلية تنطلق في أداء وظائفها من منطلق محلى يضع في اعتباره السمات الرئيسة للمجتمع </a:t>
            </a:r>
            <a:r>
              <a:rPr lang="ar-SA" sz="3600" b="1" dirty="0" smtClean="0">
                <a:solidFill>
                  <a:srgbClr val="000000"/>
                </a:solidFill>
                <a:latin typeface="Calibri"/>
                <a:ea typeface="Times New Roman"/>
                <a:cs typeface="Times New Roman"/>
              </a:rPr>
              <a:t>المحلى</a:t>
            </a:r>
            <a:r>
              <a:rPr lang="ar-EG" sz="3600" b="1" dirty="0" smtClean="0">
                <a:solidFill>
                  <a:srgbClr val="000000"/>
                </a:solidFill>
                <a:latin typeface="Calibri"/>
                <a:ea typeface="Times New Roman"/>
                <a:cs typeface="Times New Roman"/>
              </a:rPr>
              <a:t> وثقافته</a:t>
            </a:r>
            <a:r>
              <a:rPr lang="ar-SA" sz="3600" b="1" dirty="0" smtClean="0">
                <a:solidFill>
                  <a:srgbClr val="000000"/>
                </a:solidFill>
                <a:latin typeface="Calibri"/>
                <a:ea typeface="Times New Roman"/>
                <a:cs typeface="Times New Roman"/>
              </a:rPr>
              <a:t> مما </a:t>
            </a:r>
            <a:r>
              <a:rPr lang="ar-SA" sz="3600" b="1" dirty="0">
                <a:solidFill>
                  <a:srgbClr val="000000"/>
                </a:solidFill>
                <a:latin typeface="Calibri"/>
                <a:ea typeface="Times New Roman"/>
                <a:cs typeface="Times New Roman"/>
              </a:rPr>
              <a:t>يستلزم أن تستمد كل إذاعة محلية برامجها من هذا المجتمع، </a:t>
            </a:r>
            <a:r>
              <a:rPr lang="ar-SA" sz="3600" b="1" dirty="0" smtClean="0">
                <a:solidFill>
                  <a:srgbClr val="000000"/>
                </a:solidFill>
                <a:latin typeface="Calibri"/>
                <a:ea typeface="Times New Roman"/>
                <a:cs typeface="Times New Roman"/>
              </a:rPr>
              <a:t>لذلك </a:t>
            </a:r>
            <a:r>
              <a:rPr lang="ar-SA" sz="3600" b="1" dirty="0">
                <a:solidFill>
                  <a:srgbClr val="000000"/>
                </a:solidFill>
                <a:latin typeface="Calibri"/>
                <a:ea typeface="Times New Roman"/>
                <a:cs typeface="Times New Roman"/>
              </a:rPr>
              <a:t>فإن الإذاعة المحلية أكثر قدرة على فهم وتحديد ثقافة المجتمع المحلى لأنه مجتمع محدد ومتناسق في مختلف النواحي</a:t>
            </a:r>
            <a:r>
              <a:rPr lang="en-US" sz="3600" b="1" dirty="0">
                <a:solidFill>
                  <a:srgbClr val="000000"/>
                </a:solidFill>
                <a:latin typeface="Times New Roman"/>
                <a:ea typeface="Times New Roman"/>
                <a:cs typeface="Arial"/>
              </a:rPr>
              <a:t> </a:t>
            </a:r>
            <a:r>
              <a:rPr lang="en-US" sz="3600" dirty="0">
                <a:solidFill>
                  <a:srgbClr val="000000"/>
                </a:solidFill>
                <a:latin typeface="Times New Roman"/>
                <a:ea typeface="Times New Roman"/>
                <a:cs typeface="Arial"/>
              </a:rPr>
              <a:t>.</a:t>
            </a:r>
            <a:endParaRPr lang="en-US" sz="2800" dirty="0">
              <a:latin typeface="Calibri"/>
              <a:ea typeface="Calibri"/>
              <a:cs typeface="Arial"/>
            </a:endParaRPr>
          </a:p>
          <a:p>
            <a:pPr marL="0" indent="0" algn="justLow" rtl="1">
              <a:buNone/>
            </a:pPr>
            <a:endParaRPr lang="ar-EG" sz="3600" b="1" dirty="0" smtClean="0"/>
          </a:p>
        </p:txBody>
      </p:sp>
    </p:spTree>
    <p:extLst>
      <p:ext uri="{BB962C8B-B14F-4D97-AF65-F5344CB8AC3E}">
        <p14:creationId xmlns:p14="http://schemas.microsoft.com/office/powerpoint/2010/main" val="16014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179512" y="836712"/>
            <a:ext cx="8712968" cy="5688632"/>
          </a:xfrm>
        </p:spPr>
        <p:style>
          <a:lnRef idx="1">
            <a:schemeClr val="accent4"/>
          </a:lnRef>
          <a:fillRef idx="2">
            <a:schemeClr val="accent4"/>
          </a:fillRef>
          <a:effectRef idx="1">
            <a:schemeClr val="accent4"/>
          </a:effectRef>
          <a:fontRef idx="minor">
            <a:schemeClr val="dk1"/>
          </a:fontRef>
        </p:style>
        <p:txBody>
          <a:bodyPr>
            <a:normAutofit/>
          </a:bodyPr>
          <a:lstStyle/>
          <a:p>
            <a:pPr marL="0" marR="0" lvl="0" indent="0" algn="ctr" rtl="1">
              <a:spcBef>
                <a:spcPts val="0"/>
              </a:spcBef>
              <a:spcAft>
                <a:spcPts val="0"/>
              </a:spcAft>
              <a:buSzPts val="1600"/>
              <a:buNone/>
            </a:pPr>
            <a:r>
              <a:rPr lang="ar-EG" sz="3200" b="1" dirty="0">
                <a:solidFill>
                  <a:srgbClr val="FF0000"/>
                </a:solidFill>
                <a:latin typeface="Calibri"/>
                <a:ea typeface="Times New Roman"/>
                <a:cs typeface="Times New Roman"/>
              </a:rPr>
              <a:t>6</a:t>
            </a:r>
            <a:endParaRPr lang="ar-EG" sz="2800" b="1" dirty="0" smtClean="0">
              <a:solidFill>
                <a:srgbClr val="FF0000"/>
              </a:solidFill>
              <a:latin typeface="Calibri"/>
              <a:ea typeface="Times New Roman"/>
              <a:cs typeface="Times New Roman"/>
            </a:endParaRPr>
          </a:p>
          <a:p>
            <a:pPr marL="0" marR="0" lvl="0" indent="0" algn="justLow" rtl="1">
              <a:spcBef>
                <a:spcPts val="0"/>
              </a:spcBef>
              <a:spcAft>
                <a:spcPts val="0"/>
              </a:spcAft>
              <a:buSzPts val="1600"/>
              <a:buNone/>
            </a:pPr>
            <a:r>
              <a:rPr lang="ar-EG" sz="2800" b="1" dirty="0" smtClean="0">
                <a:solidFill>
                  <a:srgbClr val="FF0000"/>
                </a:solidFill>
                <a:latin typeface="Calibri"/>
                <a:ea typeface="Times New Roman"/>
                <a:cs typeface="Times New Roman"/>
              </a:rPr>
              <a:t>5. </a:t>
            </a:r>
            <a:r>
              <a:rPr lang="ar-SA" sz="3600" b="1" dirty="0" smtClean="0">
                <a:solidFill>
                  <a:srgbClr val="FF0000"/>
                </a:solidFill>
                <a:latin typeface="Calibri"/>
                <a:ea typeface="Times New Roman"/>
                <a:cs typeface="Times New Roman"/>
              </a:rPr>
              <a:t>القائم </a:t>
            </a:r>
            <a:r>
              <a:rPr lang="ar-SA" sz="3600" b="1" dirty="0">
                <a:solidFill>
                  <a:srgbClr val="FF0000"/>
                </a:solidFill>
                <a:latin typeface="Calibri"/>
                <a:ea typeface="Times New Roman"/>
                <a:cs typeface="Times New Roman"/>
              </a:rPr>
              <a:t>بالاتصال</a:t>
            </a:r>
            <a:r>
              <a:rPr lang="ar-SA" sz="3600" b="1" dirty="0">
                <a:solidFill>
                  <a:srgbClr val="000000"/>
                </a:solidFill>
                <a:latin typeface="Calibri"/>
                <a:ea typeface="Times New Roman"/>
                <a:cs typeface="Times New Roman"/>
              </a:rPr>
              <a:t>: من الضروري اختيار العاملين من المذيعين ومقدمي البرامج والمعدين والمخرجين وخلافهم من أبناء المجتمع المحلي؛ لأنهم أقدر من غيرهم على فهم طبيعة مجتمعهم وتحديدا احتياجات أفراده أو على الأقل يدركون جيدا طبيعة هذا المجتمع ويتعاطفون معه، كذلك لابد من الاهتمام بتنظيم الدورات التدريبية للقائمين بالاتصال والتي تعمل على تنمية مهاراتهم، تلك المهارات التي يحتاجونها كي يؤدوا عملهم بكفاءة ولكي يتفهموا مشكلات المجتمع ودوافعه</a:t>
            </a:r>
            <a:r>
              <a:rPr lang="en-US" sz="3600" b="1" dirty="0">
                <a:solidFill>
                  <a:srgbClr val="000000"/>
                </a:solidFill>
                <a:latin typeface="Times New Roman"/>
                <a:ea typeface="Times New Roman"/>
                <a:cs typeface="Arial"/>
              </a:rPr>
              <a:t> </a:t>
            </a:r>
            <a:r>
              <a:rPr lang="en-US" sz="3600" b="1" dirty="0" smtClean="0">
                <a:solidFill>
                  <a:srgbClr val="000000"/>
                </a:solidFill>
                <a:latin typeface="Times New Roman"/>
                <a:ea typeface="Times New Roman"/>
                <a:cs typeface="Arial"/>
              </a:rPr>
              <a:t>.</a:t>
            </a:r>
            <a:endParaRPr lang="en-US" sz="2800" b="1" dirty="0">
              <a:latin typeface="Calibri"/>
              <a:ea typeface="Calibri"/>
              <a:cs typeface="Arial"/>
            </a:endParaRPr>
          </a:p>
        </p:txBody>
      </p:sp>
    </p:spTree>
    <p:extLst>
      <p:ext uri="{BB962C8B-B14F-4D97-AF65-F5344CB8AC3E}">
        <p14:creationId xmlns:p14="http://schemas.microsoft.com/office/powerpoint/2010/main" val="234550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23528" y="692696"/>
            <a:ext cx="8496944" cy="5760640"/>
          </a:xfrm>
        </p:spPr>
        <p:style>
          <a:lnRef idx="1">
            <a:schemeClr val="accent4"/>
          </a:lnRef>
          <a:fillRef idx="2">
            <a:schemeClr val="accent4"/>
          </a:fillRef>
          <a:effectRef idx="1">
            <a:schemeClr val="accent4"/>
          </a:effectRef>
          <a:fontRef idx="minor">
            <a:schemeClr val="dk1"/>
          </a:fontRef>
        </p:style>
        <p:txBody>
          <a:bodyPr>
            <a:normAutofit/>
          </a:bodyPr>
          <a:lstStyle/>
          <a:p>
            <a:pPr marL="0" lvl="0" indent="0" algn="ctr" rtl="1">
              <a:buClr>
                <a:srgbClr val="0BD0D9"/>
              </a:buClr>
              <a:buNone/>
            </a:pPr>
            <a:r>
              <a:rPr lang="ar-EG" sz="2800" b="1" dirty="0" smtClean="0">
                <a:solidFill>
                  <a:srgbClr val="FF0000"/>
                </a:solidFill>
                <a:ea typeface="Times New Roman"/>
                <a:cs typeface="Times New Roman"/>
              </a:rPr>
              <a:t>7</a:t>
            </a:r>
          </a:p>
          <a:p>
            <a:pPr marL="0" lvl="0" indent="0" algn="justLow" rtl="1">
              <a:buClr>
                <a:srgbClr val="0BD0D9"/>
              </a:buClr>
              <a:buNone/>
            </a:pPr>
            <a:r>
              <a:rPr lang="ar-EG" sz="2800" b="1" dirty="0" smtClean="0">
                <a:solidFill>
                  <a:srgbClr val="000000"/>
                </a:solidFill>
                <a:ea typeface="Times New Roman"/>
                <a:cs typeface="Times New Roman"/>
              </a:rPr>
              <a:t>6. </a:t>
            </a:r>
            <a:r>
              <a:rPr lang="ar-SA" sz="2800" b="1" dirty="0" smtClean="0">
                <a:solidFill>
                  <a:srgbClr val="000000"/>
                </a:solidFill>
                <a:ea typeface="Times New Roman"/>
                <a:cs typeface="Times New Roman"/>
              </a:rPr>
              <a:t>الجمهور المستهدف</a:t>
            </a:r>
            <a:r>
              <a:rPr lang="ar-EG" sz="2800" b="1" dirty="0" smtClean="0">
                <a:solidFill>
                  <a:srgbClr val="000000"/>
                </a:solidFill>
                <a:ea typeface="Times New Roman"/>
                <a:cs typeface="Times New Roman"/>
              </a:rPr>
              <a:t>: يعتبر</a:t>
            </a:r>
            <a:r>
              <a:rPr lang="ar-SA" sz="2800" b="1" dirty="0" smtClean="0">
                <a:solidFill>
                  <a:srgbClr val="000000"/>
                </a:solidFill>
                <a:latin typeface="Times New Roman"/>
                <a:ea typeface="Times New Roman"/>
              </a:rPr>
              <a:t> </a:t>
            </a:r>
            <a:r>
              <a:rPr lang="ar-SA" sz="2800" b="1" dirty="0">
                <a:solidFill>
                  <a:srgbClr val="000000"/>
                </a:solidFill>
                <a:latin typeface="Times New Roman"/>
                <a:ea typeface="Times New Roman"/>
              </a:rPr>
              <a:t>المستقبلون لكل إذاعة محلية والذين يشكلون جمهور المستمعين والمشاهدين من أهم عناصر العملية الاتصالية حيث أنهم المستهدفون من البث الإذاعي، وهم في الوقت نفسه هدف العمل البرامجي كله، وبالتالي يتوقف تحقيق أهداف الإذاعة على الوصول إليهم والتأثير فيهم على مستوى المعرفة والاتجاهات والسلوكيات، لذلك لابد أن تراعى الإذاعات المحلية طبيعة الجمهور المستهدف وخصائصه واتجاهاته واحتياجاته ورغباته عند اختيار البرامج والمواد الإذاعية، حيث إن احتياجات الجمهور تتعدد وتختلف باختلاف البيئة الجغرافية والمستوى التعليمي والثقافي وأنواع المهن وباختلاف الفئة العمرية والنوع</a:t>
            </a:r>
            <a:r>
              <a:rPr lang="ar-EG" sz="2800" b="1" dirty="0">
                <a:solidFill>
                  <a:srgbClr val="000000"/>
                </a:solidFill>
                <a:latin typeface="Times New Roman"/>
                <a:ea typeface="Times New Roman"/>
              </a:rPr>
              <a:t>.</a:t>
            </a:r>
            <a:endParaRPr lang="en-US" sz="2400" b="1" dirty="0">
              <a:solidFill>
                <a:prstClr val="black"/>
              </a:solidFill>
            </a:endParaRPr>
          </a:p>
          <a:p>
            <a:pPr marL="0" indent="0" algn="r" rtl="1">
              <a:buNone/>
            </a:pPr>
            <a:endParaRPr lang="en-US" sz="2800" b="1" dirty="0"/>
          </a:p>
        </p:txBody>
      </p:sp>
    </p:spTree>
    <p:extLst>
      <p:ext uri="{BB962C8B-B14F-4D97-AF65-F5344CB8AC3E}">
        <p14:creationId xmlns:p14="http://schemas.microsoft.com/office/powerpoint/2010/main" val="14264364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95536" y="908720"/>
            <a:ext cx="8291264" cy="5446205"/>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n-US" sz="4400" b="1" smtClean="0">
                <a:solidFill>
                  <a:srgbClr val="FF0000"/>
                </a:solidFill>
                <a:cs typeface="PT Bold Heading" pitchFamily="2" charset="-78"/>
              </a:rPr>
              <a:t>8</a:t>
            </a:r>
            <a:endParaRPr lang="en-US" sz="4400" b="1" dirty="0" smtClean="0">
              <a:solidFill>
                <a:srgbClr val="FF0000"/>
              </a:solidFill>
              <a:cs typeface="PT Bold Heading" pitchFamily="2" charset="-78"/>
            </a:endParaRPr>
          </a:p>
          <a:p>
            <a:pPr marL="0" indent="0" algn="ctr">
              <a:buNone/>
            </a:pPr>
            <a:r>
              <a:rPr lang="en-US" sz="4400" b="1" dirty="0" smtClean="0">
                <a:solidFill>
                  <a:srgbClr val="FF0000"/>
                </a:solidFill>
                <a:cs typeface="PT Bold Heading" pitchFamily="2" charset="-78"/>
              </a:rPr>
              <a:t>Thanks a lot…….</a:t>
            </a:r>
          </a:p>
          <a:p>
            <a:pPr marL="0" indent="0" algn="ctr">
              <a:buNone/>
            </a:pPr>
            <a:r>
              <a:rPr lang="en-US" sz="4400" b="1" dirty="0" smtClean="0">
                <a:solidFill>
                  <a:srgbClr val="FF0000"/>
                </a:solidFill>
                <a:cs typeface="PT Bold Heading" pitchFamily="2" charset="-78"/>
              </a:rPr>
              <a:t>Dr. </a:t>
            </a:r>
            <a:r>
              <a:rPr lang="en-US" sz="4400" b="1" dirty="0" err="1" smtClean="0">
                <a:solidFill>
                  <a:srgbClr val="FF0000"/>
                </a:solidFill>
                <a:cs typeface="PT Bold Heading" pitchFamily="2" charset="-78"/>
              </a:rPr>
              <a:t>Ghada</a:t>
            </a:r>
            <a:r>
              <a:rPr lang="en-US" sz="4400" b="1" dirty="0" smtClean="0">
                <a:solidFill>
                  <a:srgbClr val="FF0000"/>
                </a:solidFill>
                <a:cs typeface="PT Bold Heading" pitchFamily="2" charset="-78"/>
              </a:rPr>
              <a:t> </a:t>
            </a:r>
            <a:r>
              <a:rPr lang="en-US" sz="4400" b="1" dirty="0" err="1" smtClean="0">
                <a:solidFill>
                  <a:srgbClr val="FF0000"/>
                </a:solidFill>
                <a:cs typeface="PT Bold Heading" pitchFamily="2" charset="-78"/>
              </a:rPr>
              <a:t>Mamdouh</a:t>
            </a:r>
            <a:endParaRPr lang="en-US" sz="4400" b="1" dirty="0" smtClean="0">
              <a:solidFill>
                <a:srgbClr val="FF0000"/>
              </a:solidFill>
              <a:cs typeface="PT Bold Heading" pitchFamily="2" charset="-78"/>
            </a:endParaRPr>
          </a:p>
          <a:p>
            <a:pPr marL="0" indent="0" algn="ctr">
              <a:buNone/>
            </a:pPr>
            <a:r>
              <a:rPr lang="ar-EG" sz="4400" b="1" dirty="0" smtClean="0">
                <a:solidFill>
                  <a:srgbClr val="FF0000"/>
                </a:solidFill>
                <a:cs typeface="PT Bold Heading" pitchFamily="2" charset="-78"/>
              </a:rPr>
              <a:t>للتواصل:</a:t>
            </a:r>
          </a:p>
          <a:p>
            <a:pPr marL="0" indent="0" algn="ctr">
              <a:buNone/>
            </a:pPr>
            <a:r>
              <a:rPr lang="en-US" sz="4400" b="1" dirty="0" smtClean="0">
                <a:solidFill>
                  <a:srgbClr val="FF0000"/>
                </a:solidFill>
                <a:cs typeface="PT Bold Heading" pitchFamily="2" charset="-78"/>
              </a:rPr>
              <a:t>Ghada420.gms@gmail.com</a:t>
            </a:r>
            <a:endParaRPr lang="ar-EG" sz="4400" b="1" dirty="0" smtClean="0">
              <a:solidFill>
                <a:srgbClr val="FF0000"/>
              </a:solidFill>
              <a:cs typeface="PT Bold Heading" pitchFamily="2" charset="-78"/>
            </a:endParaRPr>
          </a:p>
        </p:txBody>
      </p:sp>
    </p:spTree>
    <p:extLst>
      <p:ext uri="{BB962C8B-B14F-4D97-AF65-F5344CB8AC3E}">
        <p14:creationId xmlns:p14="http://schemas.microsoft.com/office/powerpoint/2010/main" val="246311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1360</TotalTime>
  <Words>656</Words>
  <Application>Microsoft Office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مقرر الإذاعات والقنوات الإقليمية المحاضرة الثالثة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cp:revision>
  <dcterms:created xsi:type="dcterms:W3CDTF">2020-03-24T00:59:16Z</dcterms:created>
  <dcterms:modified xsi:type="dcterms:W3CDTF">2020-04-02T08:02:42Z</dcterms:modified>
</cp:coreProperties>
</file>